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handoutMasterIdLst>
    <p:handoutMasterId r:id="rId13"/>
  </p:handoutMasterIdLst>
  <p:sldIdLst>
    <p:sldId id="517" r:id="rId3"/>
    <p:sldId id="279" r:id="rId4"/>
    <p:sldId id="276" r:id="rId5"/>
    <p:sldId id="273" r:id="rId6"/>
    <p:sldId id="271" r:id="rId7"/>
    <p:sldId id="277" r:id="rId8"/>
    <p:sldId id="272" r:id="rId9"/>
    <p:sldId id="275" r:id="rId10"/>
    <p:sldId id="278" r:id="rId11"/>
  </p:sldIdLst>
  <p:sldSz cx="9144000" cy="5143500" type="screen16x9"/>
  <p:notesSz cx="6858000" cy="9144000"/>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3765"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4730" algn="l" defTabSz="913765" rtl="0" eaLnBrk="1" latinLnBrk="0" hangingPunct="1">
      <a:defRPr sz="1800" kern="1200">
        <a:solidFill>
          <a:schemeClr val="tx1"/>
        </a:solidFill>
        <a:latin typeface="+mn-lt"/>
        <a:ea typeface="+mn-ea"/>
        <a:cs typeface="+mn-cs"/>
      </a:defRPr>
    </a:lvl6pPr>
    <a:lvl7pPr marL="2741930"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5695" algn="l" defTabSz="913765"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A7178"/>
    <a:srgbClr val="89BFFF"/>
    <a:srgbClr val="485766"/>
    <a:srgbClr val="6696BC"/>
    <a:srgbClr val="BFBFBF"/>
    <a:srgbClr val="CF6B9D"/>
    <a:srgbClr val="2DC0D2"/>
    <a:srgbClr val="009999"/>
    <a:srgbClr val="33CCCC"/>
    <a:srgbClr val="1AD3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4" d="100"/>
          <a:sy n="114" d="100"/>
        </p:scale>
        <p:origin x="312" y="114"/>
      </p:cViewPr>
      <p:guideLst>
        <p:guide orient="horz" pos="1814"/>
        <p:guide pos="2991"/>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handoutMaster" Target="handoutMasters/handoutMaster1.xml"/><Relationship Id="rId12" Type="http://schemas.openxmlformats.org/officeDocument/2006/relationships/notesMaster" Target="notesMasters/notesMaster1.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3765" indent="0" algn="ctr">
              <a:buNone/>
              <a:defRPr>
                <a:solidFill>
                  <a:schemeClr val="tx1">
                    <a:tint val="75000"/>
                  </a:schemeClr>
                </a:solidFill>
              </a:defRPr>
            </a:lvl3pPr>
            <a:lvl4pPr marL="1370965" indent="0" algn="ctr">
              <a:buNone/>
              <a:defRPr>
                <a:solidFill>
                  <a:schemeClr val="tx1">
                    <a:tint val="75000"/>
                  </a:schemeClr>
                </a:solidFill>
              </a:defRPr>
            </a:lvl4pPr>
            <a:lvl5pPr marL="1828165" indent="0" algn="ctr">
              <a:buNone/>
              <a:defRPr>
                <a:solidFill>
                  <a:schemeClr val="tx1">
                    <a:tint val="75000"/>
                  </a:schemeClr>
                </a:solidFill>
              </a:defRPr>
            </a:lvl5pPr>
            <a:lvl6pPr marL="2284730" indent="0" algn="ctr">
              <a:buNone/>
              <a:defRPr>
                <a:solidFill>
                  <a:schemeClr val="tx1">
                    <a:tint val="75000"/>
                  </a:schemeClr>
                </a:solidFill>
              </a:defRPr>
            </a:lvl6pPr>
            <a:lvl7pPr marL="2741930" indent="0" algn="ctr">
              <a:buNone/>
              <a:defRPr>
                <a:solidFill>
                  <a:schemeClr val="tx1">
                    <a:tint val="75000"/>
                  </a:schemeClr>
                </a:solidFill>
              </a:defRPr>
            </a:lvl7pPr>
            <a:lvl8pPr marL="3199130" indent="0" algn="ctr">
              <a:buNone/>
              <a:defRPr>
                <a:solidFill>
                  <a:schemeClr val="tx1">
                    <a:tint val="75000"/>
                  </a:schemeClr>
                </a:solidFill>
              </a:defRPr>
            </a:lvl8pPr>
            <a:lvl9pPr marL="3655695"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3765" indent="0">
              <a:buNone/>
              <a:defRPr sz="1600">
                <a:solidFill>
                  <a:schemeClr val="tx1">
                    <a:tint val="75000"/>
                  </a:schemeClr>
                </a:solidFill>
              </a:defRPr>
            </a:lvl3pPr>
            <a:lvl4pPr marL="1370965" indent="0">
              <a:buNone/>
              <a:defRPr sz="1400">
                <a:solidFill>
                  <a:schemeClr val="tx1">
                    <a:tint val="75000"/>
                  </a:schemeClr>
                </a:solidFill>
              </a:defRPr>
            </a:lvl4pPr>
            <a:lvl5pPr marL="1828165" indent="0">
              <a:buNone/>
              <a:defRPr sz="1400">
                <a:solidFill>
                  <a:schemeClr val="tx1">
                    <a:tint val="75000"/>
                  </a:schemeClr>
                </a:solidFill>
              </a:defRPr>
            </a:lvl5pPr>
            <a:lvl6pPr marL="2284730" indent="0">
              <a:buNone/>
              <a:defRPr sz="1400">
                <a:solidFill>
                  <a:schemeClr val="tx1">
                    <a:tint val="75000"/>
                  </a:schemeClr>
                </a:solidFill>
              </a:defRPr>
            </a:lvl6pPr>
            <a:lvl7pPr marL="2741930" indent="0">
              <a:buNone/>
              <a:defRPr sz="1400">
                <a:solidFill>
                  <a:schemeClr val="tx1">
                    <a:tint val="75000"/>
                  </a:schemeClr>
                </a:solidFill>
              </a:defRPr>
            </a:lvl7pPr>
            <a:lvl8pPr marL="3199130" indent="0">
              <a:buNone/>
              <a:defRPr sz="1400">
                <a:solidFill>
                  <a:schemeClr val="tx1">
                    <a:tint val="75000"/>
                  </a:schemeClr>
                </a:solidFill>
              </a:defRPr>
            </a:lvl8pPr>
            <a:lvl9pPr marL="3655695"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3765" indent="0">
              <a:buNone/>
              <a:defRPr sz="1800" b="1"/>
            </a:lvl3pPr>
            <a:lvl4pPr marL="1370965" indent="0">
              <a:buNone/>
              <a:defRPr sz="1600" b="1"/>
            </a:lvl4pPr>
            <a:lvl5pPr marL="1828165" indent="0">
              <a:buNone/>
              <a:defRPr sz="1600" b="1"/>
            </a:lvl5pPr>
            <a:lvl6pPr marL="2284730" indent="0">
              <a:buNone/>
              <a:defRPr sz="1600" b="1"/>
            </a:lvl6pPr>
            <a:lvl7pPr marL="2741930" indent="0">
              <a:buNone/>
              <a:defRPr sz="1600" b="1"/>
            </a:lvl7pPr>
            <a:lvl8pPr marL="3199130" indent="0">
              <a:buNone/>
              <a:defRPr sz="1600" b="1"/>
            </a:lvl8pPr>
            <a:lvl9pPr marL="3655695"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3765" indent="0">
              <a:buNone/>
              <a:defRPr sz="1800" b="1"/>
            </a:lvl3pPr>
            <a:lvl4pPr marL="1370965" indent="0">
              <a:buNone/>
              <a:defRPr sz="1600" b="1"/>
            </a:lvl4pPr>
            <a:lvl5pPr marL="1828165" indent="0">
              <a:buNone/>
              <a:defRPr sz="1600" b="1"/>
            </a:lvl5pPr>
            <a:lvl6pPr marL="2284730" indent="0">
              <a:buNone/>
              <a:defRPr sz="1600" b="1"/>
            </a:lvl6pPr>
            <a:lvl7pPr marL="2741930" indent="0">
              <a:buNone/>
              <a:defRPr sz="1600" b="1"/>
            </a:lvl7pPr>
            <a:lvl8pPr marL="3199130" indent="0">
              <a:buNone/>
              <a:defRPr sz="1600" b="1"/>
            </a:lvl8pPr>
            <a:lvl9pPr marL="3655695"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2" y="1076327"/>
            <a:ext cx="3008313" cy="3518297"/>
          </a:xfrm>
        </p:spPr>
        <p:txBody>
          <a:bodyPr/>
          <a:lstStyle>
            <a:lvl1pPr marL="0" indent="0">
              <a:buNone/>
              <a:defRPr sz="1400"/>
            </a:lvl1pPr>
            <a:lvl2pPr marL="457200" indent="0">
              <a:buNone/>
              <a:defRPr sz="1200"/>
            </a:lvl2pPr>
            <a:lvl3pPr marL="913765" indent="0">
              <a:buNone/>
              <a:defRPr sz="1000"/>
            </a:lvl3pPr>
            <a:lvl4pPr marL="1370965" indent="0">
              <a:buNone/>
              <a:defRPr sz="900"/>
            </a:lvl4pPr>
            <a:lvl5pPr marL="1828165" indent="0">
              <a:buNone/>
              <a:defRPr sz="900"/>
            </a:lvl5pPr>
            <a:lvl6pPr marL="2284730" indent="0">
              <a:buNone/>
              <a:defRPr sz="900"/>
            </a:lvl6pPr>
            <a:lvl7pPr marL="2741930" indent="0">
              <a:buNone/>
              <a:defRPr sz="900"/>
            </a:lvl7pPr>
            <a:lvl8pPr marL="3199130" indent="0">
              <a:buNone/>
              <a:defRPr sz="900"/>
            </a:lvl8pPr>
            <a:lvl9pPr marL="3655695"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3765" indent="0">
              <a:buNone/>
              <a:defRPr sz="2400"/>
            </a:lvl3pPr>
            <a:lvl4pPr marL="1370965" indent="0">
              <a:buNone/>
              <a:defRPr sz="2000"/>
            </a:lvl4pPr>
            <a:lvl5pPr marL="1828165" indent="0">
              <a:buNone/>
              <a:defRPr sz="2000"/>
            </a:lvl5pPr>
            <a:lvl6pPr marL="2284730" indent="0">
              <a:buNone/>
              <a:defRPr sz="2000"/>
            </a:lvl6pPr>
            <a:lvl7pPr marL="2741930" indent="0">
              <a:buNone/>
              <a:defRPr sz="2000"/>
            </a:lvl7pPr>
            <a:lvl8pPr marL="3199130" indent="0">
              <a:buNone/>
              <a:defRPr sz="2000"/>
            </a:lvl8pPr>
            <a:lvl9pPr marL="3655695"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3765" indent="0">
              <a:buNone/>
              <a:defRPr sz="1000"/>
            </a:lvl3pPr>
            <a:lvl4pPr marL="1370965" indent="0">
              <a:buNone/>
              <a:defRPr sz="900"/>
            </a:lvl4pPr>
            <a:lvl5pPr marL="1828165" indent="0">
              <a:buNone/>
              <a:defRPr sz="900"/>
            </a:lvl5pPr>
            <a:lvl6pPr marL="2284730" indent="0">
              <a:buNone/>
              <a:defRPr sz="900"/>
            </a:lvl6pPr>
            <a:lvl7pPr marL="2741930" indent="0">
              <a:buNone/>
              <a:defRPr sz="900"/>
            </a:lvl7pPr>
            <a:lvl8pPr marL="3199130" indent="0">
              <a:buNone/>
              <a:defRPr sz="900"/>
            </a:lvl8pPr>
            <a:lvl9pPr marL="3655695"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396" tIns="45698" rIns="91396" bIns="45698"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396" tIns="45698" rIns="91396" bIns="45698"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396" tIns="45698" rIns="91396" bIns="45698"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396" tIns="45698" rIns="91396" bIns="4569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396" tIns="45698" rIns="91396" bIns="45698"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3765"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315" indent="-285750" algn="l" defTabSz="9137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365" indent="-228600" algn="l" defTabSz="9137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5995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61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3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5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09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29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3765"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4730" algn="l" defTabSz="913765" rtl="0" eaLnBrk="1" latinLnBrk="0" hangingPunct="1">
        <a:defRPr sz="1800" kern="1200">
          <a:solidFill>
            <a:schemeClr val="tx1"/>
          </a:solidFill>
          <a:latin typeface="+mn-lt"/>
          <a:ea typeface="+mn-ea"/>
          <a:cs typeface="+mn-cs"/>
        </a:defRPr>
      </a:lvl6pPr>
      <a:lvl7pPr marL="2741930"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5695"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51520" y="-380578"/>
            <a:ext cx="1728192" cy="1224136"/>
          </a:xfrm>
          <a:prstGeom prst="roundRect">
            <a:avLst/>
          </a:prstGeom>
          <a:solidFill>
            <a:srgbClr val="4857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descr="D:\Desktop\白字透明底.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25545" y="76812"/>
            <a:ext cx="1380141" cy="766745"/>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1"/>
          <p:cNvSpPr txBox="1"/>
          <p:nvPr/>
        </p:nvSpPr>
        <p:spPr>
          <a:xfrm>
            <a:off x="0" y="1707148"/>
            <a:ext cx="9144000" cy="768350"/>
          </a:xfrm>
          <a:prstGeom prst="rect">
            <a:avLst/>
          </a:prstGeom>
          <a:noFill/>
        </p:spPr>
        <p:txBody>
          <a:bodyPr wrap="square" rtlCol="0">
            <a:spAutoFit/>
          </a:bodyPr>
          <a:lstStyle/>
          <a:p>
            <a:pPr algn="ctr"/>
            <a:r>
              <a:rPr lang="zh-CN" altLang="en-US" sz="4400" b="1" dirty="0">
                <a:solidFill>
                  <a:srgbClr val="485766"/>
                </a:solidFill>
                <a:latin typeface="Arial" panose="020B0604020202020204" pitchFamily="34" charset="0"/>
                <a:ea typeface="微软雅黑" panose="020B0503020204020204" charset="-122"/>
                <a:cs typeface="Arial" panose="020B0604020202020204" pitchFamily="34" charset="0"/>
              </a:rPr>
              <a:t>Production Equipment</a:t>
            </a:r>
            <a:endParaRPr lang="zh-CN" altLang="en-US" sz="4400" b="1" dirty="0">
              <a:solidFill>
                <a:srgbClr val="485766"/>
              </a:solidFill>
              <a:latin typeface="Arial" panose="020B0604020202020204" pitchFamily="34" charset="0"/>
              <a:ea typeface="微软雅黑" panose="020B0503020204020204" charset="-122"/>
              <a:cs typeface="Arial" panose="020B0604020202020204" pitchFamily="34" charset="0"/>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51520" y="-380578"/>
            <a:ext cx="1728192" cy="1224136"/>
          </a:xfrm>
          <a:prstGeom prst="roundRect">
            <a:avLst/>
          </a:prstGeom>
          <a:solidFill>
            <a:srgbClr val="4857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descr="D:\Desktop\白字透明底.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25545" y="76812"/>
            <a:ext cx="1380141" cy="76674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031365" y="371475"/>
            <a:ext cx="2947035" cy="398780"/>
          </a:xfrm>
          <a:prstGeom prst="rect">
            <a:avLst/>
          </a:prstGeom>
          <a:noFill/>
        </p:spPr>
        <p:txBody>
          <a:bodyPr wrap="square" rtlCol="0">
            <a:spAutoFit/>
          </a:bodyPr>
          <a:lstStyle/>
          <a:p>
            <a:r>
              <a:rPr lang="en-US" altLang="zh-CN" sz="2000" b="1" dirty="0" smtClean="0">
                <a:latin typeface="Arial" panose="020B0604020202020204" pitchFamily="34" charset="0"/>
                <a:ea typeface="微软雅黑" panose="020B0503020204020204" charset="-122"/>
                <a:cs typeface="Arial" panose="020B0604020202020204" pitchFamily="34" charset="0"/>
              </a:rPr>
              <a:t>A</a:t>
            </a:r>
            <a:r>
              <a:rPr lang="zh-CN" altLang="en-US" sz="2000" b="1" dirty="0" smtClean="0">
                <a:latin typeface="Arial" panose="020B0604020202020204" pitchFamily="34" charset="0"/>
                <a:ea typeface="微软雅黑" panose="020B0503020204020204" charset="-122"/>
                <a:cs typeface="Arial" panose="020B0604020202020204" pitchFamily="34" charset="0"/>
              </a:rPr>
              <a:t>dvanced </a:t>
            </a:r>
            <a:r>
              <a:rPr lang="en-US" altLang="zh-CN" sz="2000" b="1" dirty="0" smtClean="0">
                <a:latin typeface="Arial" panose="020B0604020202020204" pitchFamily="34" charset="0"/>
                <a:ea typeface="微软雅黑" panose="020B0503020204020204" charset="-122"/>
                <a:cs typeface="Arial" panose="020B0604020202020204" pitchFamily="34" charset="0"/>
              </a:rPr>
              <a:t>E</a:t>
            </a:r>
            <a:r>
              <a:rPr lang="zh-CN" altLang="en-US" sz="2000" b="1" dirty="0" smtClean="0">
                <a:latin typeface="Arial" panose="020B0604020202020204" pitchFamily="34" charset="0"/>
                <a:ea typeface="微软雅黑" panose="020B0503020204020204" charset="-122"/>
                <a:cs typeface="Arial" panose="020B0604020202020204" pitchFamily="34" charset="0"/>
              </a:rPr>
              <a:t>quipment</a:t>
            </a:r>
            <a:endParaRPr lang="zh-CN" altLang="en-US" sz="2000" b="1" dirty="0" smtClean="0">
              <a:latin typeface="Arial" panose="020B0604020202020204" pitchFamily="34" charset="0"/>
              <a:ea typeface="微软雅黑" panose="020B0503020204020204" charset="-122"/>
              <a:cs typeface="Arial" panose="020B0604020202020204" pitchFamily="34" charset="0"/>
            </a:endParaRPr>
          </a:p>
        </p:txBody>
      </p:sp>
      <p:pic>
        <p:nvPicPr>
          <p:cNvPr id="15381" name="Picture 3" descr="D:\Desktop\PPT\备料-烘干 (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215" y="1092835"/>
            <a:ext cx="4377055" cy="242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4862830" y="1092835"/>
            <a:ext cx="3929380" cy="3184525"/>
          </a:xfrm>
          <a:prstGeom prst="rect">
            <a:avLst/>
          </a:prstGeom>
          <a:noFill/>
        </p:spPr>
        <p:txBody>
          <a:bodyPr wrap="square" rtlCol="0">
            <a:spAutoFit/>
          </a:bodyPr>
          <a:lstStyle/>
          <a:p>
            <a:pPr algn="just">
              <a:lnSpc>
                <a:spcPct val="150000"/>
              </a:lnSpc>
            </a:pPr>
            <a:r>
              <a:rPr lang="zh-CN" altLang="en-US" sz="1400" b="1" dirty="0" smtClean="0">
                <a:solidFill>
                  <a:srgbClr val="485766"/>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Dry Kiln:</a:t>
            </a:r>
            <a:endParaRPr lang="zh-CN" altLang="en-US" sz="1400" b="1" dirty="0" smtClean="0">
              <a:solidFill>
                <a:srgbClr val="485766"/>
              </a:solidFill>
              <a:latin typeface="微软雅黑" panose="020B0503020204020204" charset="-122"/>
              <a:ea typeface="微软雅黑" panose="020B0503020204020204" charset="-122"/>
              <a:cs typeface="微软雅黑" panose="020B0503020204020204" charset="-122"/>
              <a:sym typeface="宋体" panose="02010600030101010101" pitchFamily="2" charset="-122"/>
            </a:endParaRPr>
          </a:p>
          <a:p>
            <a:pPr algn="just">
              <a:lnSpc>
                <a:spcPct val="200000"/>
              </a:lnSpc>
            </a:pPr>
            <a:endParaRPr sz="1000" dirty="0" smtClean="0">
              <a:solidFill>
                <a:srgbClr val="485766"/>
              </a:solidFill>
              <a:latin typeface="微软雅黑" panose="020B0503020204020204" charset="-122"/>
              <a:ea typeface="微软雅黑" panose="020B0503020204020204" charset="-122"/>
              <a:cs typeface="微软雅黑" panose="020B0503020204020204" charset="-122"/>
              <a:sym typeface="宋体" panose="02010600030101010101" pitchFamily="2" charset="-122"/>
            </a:endParaRPr>
          </a:p>
          <a:p>
            <a:pPr algn="just">
              <a:lnSpc>
                <a:spcPct val="200000"/>
              </a:lnSpc>
            </a:pPr>
            <a:r>
              <a:rPr sz="1000" dirty="0" smtClean="0">
                <a:solidFill>
                  <a:srgbClr val="485766"/>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Large steam drying, can dry thousands of cubic meters of wood at a time, so that the wood has sufficient health time after drying, and is equipped with a wood sterilization system to protect against insects.  Wood equilibrium moisture content is affected by atmospheric moisture, which varies from </a:t>
            </a:r>
            <a:r>
              <a:rPr lang="en-US" sz="1000" dirty="0" smtClean="0">
                <a:solidFill>
                  <a:srgbClr val="485766"/>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different </a:t>
            </a:r>
            <a:r>
              <a:rPr sz="1000" dirty="0" smtClean="0">
                <a:solidFill>
                  <a:srgbClr val="485766"/>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region, about 11% in the north and 13% in the south </a:t>
            </a:r>
            <a:r>
              <a:rPr lang="en-US" sz="1000" dirty="0" smtClean="0">
                <a:solidFill>
                  <a:srgbClr val="485766"/>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China</a:t>
            </a:r>
            <a:r>
              <a:rPr sz="1000" dirty="0" smtClean="0">
                <a:solidFill>
                  <a:srgbClr val="485766"/>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 According to different regional orders, more effective moisture content control is carried out</a:t>
            </a:r>
            <a:r>
              <a:rPr lang="en-US" sz="1000" dirty="0" smtClean="0">
                <a:solidFill>
                  <a:srgbClr val="485766"/>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a:t>
            </a:r>
            <a:endParaRPr lang="en-US" sz="1000" dirty="0" smtClean="0">
              <a:solidFill>
                <a:srgbClr val="485766"/>
              </a:solidFill>
              <a:latin typeface="微软雅黑" panose="020B0503020204020204" charset="-122"/>
              <a:ea typeface="微软雅黑" panose="020B0503020204020204" charset="-122"/>
              <a:cs typeface="微软雅黑" panose="020B0503020204020204" charset="-122"/>
              <a:sym typeface="宋体" panose="02010600030101010101" pitchFamily="2" charset="-122"/>
            </a:endParaRPr>
          </a:p>
        </p:txBody>
      </p:sp>
      <p:pic>
        <p:nvPicPr>
          <p:cNvPr id="11272" name="图片 1"/>
          <p:cNvPicPr>
            <a:picLocks noChangeAspect="1"/>
          </p:cNvPicPr>
          <p:nvPr/>
        </p:nvPicPr>
        <p:blipFill>
          <a:blip r:embed="rId3"/>
          <a:stretch>
            <a:fillRect/>
          </a:stretch>
        </p:blipFill>
        <p:spPr>
          <a:xfrm>
            <a:off x="323215" y="3662680"/>
            <a:ext cx="4377690" cy="965200"/>
          </a:xfrm>
          <a:prstGeom prst="rect">
            <a:avLst/>
          </a:prstGeom>
          <a:noFill/>
          <a:ln w="9525">
            <a:noFill/>
          </a:ln>
        </p:spPr>
      </p:pic>
      <p:sp>
        <p:nvSpPr>
          <p:cNvPr id="12" name="灯片编号占位符 11"/>
          <p:cNvSpPr>
            <a:spLocks noGrp="1"/>
          </p:cNvSpPr>
          <p:nvPr>
            <p:ph type="sldNum" sz="quarter" idx="12"/>
          </p:nvPr>
        </p:nvSpPr>
        <p:spPr/>
        <p:txBody>
          <a:bodyPr/>
          <a:lstStyle/>
          <a:p>
            <a:fld id="{0C913308-F349-4B6D-A68A-DD1791B4A57B}" type="slidenum">
              <a:rPr lang="zh-CN" altLang="en-US" smtClean="0"/>
            </a:fld>
            <a:endParaRPr lang="zh-CN" altLang="en-US"/>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381"/>
                                        </p:tgtEl>
                                        <p:attrNameLst>
                                          <p:attrName>style.visibility</p:attrName>
                                        </p:attrNameLst>
                                      </p:cBhvr>
                                      <p:to>
                                        <p:strVal val="visible"/>
                                      </p:to>
                                    </p:set>
                                    <p:animEffect transition="in" filter="fade">
                                      <p:cBhvr>
                                        <p:cTn id="7" dur="500"/>
                                        <p:tgtEl>
                                          <p:spTgt spid="153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51520" y="-380578"/>
            <a:ext cx="1728192" cy="1224136"/>
          </a:xfrm>
          <a:prstGeom prst="roundRect">
            <a:avLst/>
          </a:prstGeom>
          <a:solidFill>
            <a:srgbClr val="4857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descr="D:\Desktop\白字透明底.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25545" y="76812"/>
            <a:ext cx="1380141" cy="766745"/>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5364480" y="1074420"/>
            <a:ext cx="3229610" cy="2876550"/>
          </a:xfrm>
          <a:prstGeom prst="rect">
            <a:avLst/>
          </a:prstGeom>
          <a:noFill/>
        </p:spPr>
        <p:txBody>
          <a:bodyPr wrap="square" rtlCol="0">
            <a:spAutoFit/>
          </a:bodyPr>
          <a:lstStyle/>
          <a:p>
            <a:pPr algn="just">
              <a:lnSpc>
                <a:spcPct val="150000"/>
              </a:lnSpc>
            </a:pPr>
            <a:r>
              <a:rPr lang="zh-CN" altLang="en-US" sz="1400" b="1" dirty="0">
                <a:solidFill>
                  <a:srgbClr val="485766"/>
                </a:solidFill>
                <a:latin typeface="微软雅黑" panose="020B0503020204020204" charset="-122"/>
                <a:ea typeface="微软雅黑" panose="020B0503020204020204" charset="-122"/>
              </a:rPr>
              <a:t>Wood Carbonizer：</a:t>
            </a:r>
            <a:endParaRPr lang="zh-CN" altLang="en-US" sz="1600" dirty="0">
              <a:solidFill>
                <a:srgbClr val="FF0000"/>
              </a:solidFill>
              <a:latin typeface="方正黑体简体" panose="03000509000000000000" pitchFamily="2" charset="-122"/>
              <a:ea typeface="方正黑体简体" panose="03000509000000000000" pitchFamily="2" charset="-122"/>
            </a:endParaRPr>
          </a:p>
          <a:p>
            <a:pPr algn="just">
              <a:lnSpc>
                <a:spcPct val="200000"/>
              </a:lnSpc>
            </a:pPr>
            <a:endParaRPr lang="zh-CN" altLang="en-US" sz="1000" dirty="0">
              <a:solidFill>
                <a:srgbClr val="485766"/>
              </a:solidFill>
              <a:latin typeface="微软雅黑" panose="020B0503020204020204" charset="-122"/>
              <a:ea typeface="微软雅黑" panose="020B0503020204020204" charset="-122"/>
            </a:endParaRPr>
          </a:p>
          <a:p>
            <a:pPr algn="just">
              <a:lnSpc>
                <a:spcPct val="200000"/>
              </a:lnSpc>
            </a:pPr>
            <a:r>
              <a:rPr lang="zh-CN" altLang="en-US" sz="1000" dirty="0">
                <a:solidFill>
                  <a:srgbClr val="485766"/>
                </a:solidFill>
                <a:latin typeface="微软雅黑" panose="020B0503020204020204" charset="-122"/>
                <a:ea typeface="微软雅黑" panose="020B0503020204020204" charset="-122"/>
              </a:rPr>
              <a:t>The equipment is mainly used for the carbonization of log materials, </a:t>
            </a:r>
            <a:r>
              <a:rPr lang="en-US" altLang="zh-CN" sz="1000" dirty="0">
                <a:solidFill>
                  <a:srgbClr val="485766"/>
                </a:solidFill>
                <a:latin typeface="微软雅黑" panose="020B0503020204020204" charset="-122"/>
                <a:ea typeface="微软雅黑" panose="020B0503020204020204" charset="-122"/>
              </a:rPr>
              <a:t>this process</a:t>
            </a:r>
            <a:r>
              <a:rPr lang="zh-CN" altLang="en-US" sz="1000" dirty="0">
                <a:solidFill>
                  <a:srgbClr val="485766"/>
                </a:solidFill>
                <a:latin typeface="微软雅黑" panose="020B0503020204020204" charset="-122"/>
                <a:ea typeface="微软雅黑" panose="020B0503020204020204" charset="-122"/>
              </a:rPr>
              <a:t> effectively reduce cracking, shrinkage, and deformation</a:t>
            </a:r>
            <a:r>
              <a:rPr lang="en-US" altLang="zh-CN" sz="1000" dirty="0">
                <a:solidFill>
                  <a:srgbClr val="485766"/>
                </a:solidFill>
                <a:latin typeface="微软雅黑" panose="020B0503020204020204" charset="-122"/>
                <a:ea typeface="微软雅黑" panose="020B0503020204020204" charset="-122"/>
              </a:rPr>
              <a:t>.</a:t>
            </a:r>
            <a:r>
              <a:rPr lang="zh-CN" altLang="en-US" sz="1000" dirty="0">
                <a:solidFill>
                  <a:srgbClr val="485766"/>
                </a:solidFill>
                <a:latin typeface="微软雅黑" panose="020B0503020204020204" charset="-122"/>
                <a:ea typeface="微软雅黑" panose="020B0503020204020204" charset="-122"/>
              </a:rPr>
              <a:t> </a:t>
            </a:r>
            <a:r>
              <a:rPr sz="1000" dirty="0">
                <a:solidFill>
                  <a:srgbClr val="485766"/>
                </a:solidFill>
                <a:latin typeface="微软雅黑" panose="020B0503020204020204" charset="-122"/>
                <a:ea typeface="微软雅黑" panose="020B0503020204020204" charset="-122"/>
              </a:rPr>
              <a:t>However, due to the wood structure, some materials are prone to bursting and are difficult to carbonize. They are generally dry and non-carbonized, such as cherry, oak, and sapele.</a:t>
            </a:r>
            <a:endParaRPr sz="1000" dirty="0">
              <a:solidFill>
                <a:srgbClr val="485766"/>
              </a:solidFill>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2"/>
          <a:stretch>
            <a:fillRect/>
          </a:stretch>
        </p:blipFill>
        <p:spPr>
          <a:xfrm>
            <a:off x="425450" y="1074420"/>
            <a:ext cx="4734560" cy="3550920"/>
          </a:xfrm>
          <a:prstGeom prst="rect">
            <a:avLst/>
          </a:prstGeom>
        </p:spPr>
      </p:pic>
      <p:sp>
        <p:nvSpPr>
          <p:cNvPr id="12" name="灯片编号占位符 1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6" name="TextBox 5"/>
          <p:cNvSpPr txBox="1"/>
          <p:nvPr/>
        </p:nvSpPr>
        <p:spPr>
          <a:xfrm>
            <a:off x="2031365" y="371475"/>
            <a:ext cx="2947035" cy="398780"/>
          </a:xfrm>
          <a:prstGeom prst="rect">
            <a:avLst/>
          </a:prstGeom>
          <a:noFill/>
        </p:spPr>
        <p:txBody>
          <a:bodyPr wrap="square" rtlCol="0">
            <a:spAutoFit/>
          </a:bodyPr>
          <a:lstStyle/>
          <a:p>
            <a:r>
              <a:rPr lang="en-US" altLang="zh-CN" sz="2000" b="1" dirty="0" smtClean="0">
                <a:latin typeface="Arial" panose="020B0604020202020204" pitchFamily="34" charset="0"/>
                <a:ea typeface="微软雅黑" panose="020B0503020204020204" charset="-122"/>
                <a:cs typeface="Arial" panose="020B0604020202020204" pitchFamily="34" charset="0"/>
              </a:rPr>
              <a:t>A</a:t>
            </a:r>
            <a:r>
              <a:rPr lang="zh-CN" altLang="en-US" sz="2000" b="1" dirty="0" smtClean="0">
                <a:latin typeface="Arial" panose="020B0604020202020204" pitchFamily="34" charset="0"/>
                <a:ea typeface="微软雅黑" panose="020B0503020204020204" charset="-122"/>
                <a:cs typeface="Arial" panose="020B0604020202020204" pitchFamily="34" charset="0"/>
              </a:rPr>
              <a:t>dvanced </a:t>
            </a:r>
            <a:r>
              <a:rPr lang="en-US" altLang="zh-CN" sz="2000" b="1" dirty="0" smtClean="0">
                <a:latin typeface="Arial" panose="020B0604020202020204" pitchFamily="34" charset="0"/>
                <a:ea typeface="微软雅黑" panose="020B0503020204020204" charset="-122"/>
                <a:cs typeface="Arial" panose="020B0604020202020204" pitchFamily="34" charset="0"/>
              </a:rPr>
              <a:t>E</a:t>
            </a:r>
            <a:r>
              <a:rPr lang="zh-CN" altLang="en-US" sz="2000" b="1" dirty="0" smtClean="0">
                <a:latin typeface="Arial" panose="020B0604020202020204" pitchFamily="34" charset="0"/>
                <a:ea typeface="微软雅黑" panose="020B0503020204020204" charset="-122"/>
                <a:cs typeface="Arial" panose="020B0604020202020204" pitchFamily="34" charset="0"/>
              </a:rPr>
              <a:t>quipment</a:t>
            </a:r>
            <a:endParaRPr lang="zh-CN" altLang="en-US" sz="2000" b="1" dirty="0" smtClean="0">
              <a:latin typeface="Arial" panose="020B0604020202020204" pitchFamily="34" charset="0"/>
              <a:ea typeface="微软雅黑" panose="020B050302020402020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51520" y="-380578"/>
            <a:ext cx="1728192" cy="1224136"/>
          </a:xfrm>
          <a:prstGeom prst="roundRect">
            <a:avLst/>
          </a:prstGeom>
          <a:solidFill>
            <a:srgbClr val="4857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descr="D:\Desktop\白字透明底.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25545" y="76812"/>
            <a:ext cx="1380141" cy="766745"/>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4956810" y="1072515"/>
            <a:ext cx="3731895" cy="2515235"/>
          </a:xfrm>
          <a:prstGeom prst="rect">
            <a:avLst/>
          </a:prstGeom>
          <a:noFill/>
        </p:spPr>
        <p:txBody>
          <a:bodyPr wrap="square" rtlCol="0">
            <a:spAutoFit/>
          </a:bodyPr>
          <a:lstStyle/>
          <a:p>
            <a:pPr algn="just">
              <a:lnSpc>
                <a:spcPct val="125000"/>
              </a:lnSpc>
            </a:pPr>
            <a:r>
              <a:rPr lang="zh-CN" altLang="en-US" sz="1400" b="1" dirty="0">
                <a:solidFill>
                  <a:srgbClr val="485766"/>
                </a:solidFill>
                <a:latin typeface="微软雅黑" panose="020B0503020204020204" charset="-122"/>
                <a:ea typeface="微软雅黑" panose="020B0503020204020204" charset="-122"/>
              </a:rPr>
              <a:t> Membrane Press：</a:t>
            </a:r>
            <a:endParaRPr lang="zh-CN" altLang="en-US" sz="1600" dirty="0">
              <a:solidFill>
                <a:srgbClr val="FF0000"/>
              </a:solidFill>
              <a:latin typeface="方正黑体简体" panose="03000509000000000000" pitchFamily="2" charset="-122"/>
              <a:ea typeface="方正黑体简体" panose="03000509000000000000" pitchFamily="2" charset="-122"/>
            </a:endParaRPr>
          </a:p>
          <a:p>
            <a:pPr algn="just">
              <a:lnSpc>
                <a:spcPct val="200000"/>
              </a:lnSpc>
            </a:pPr>
            <a:endParaRPr lang="zh-CN" altLang="en-US" sz="1000" dirty="0">
              <a:solidFill>
                <a:srgbClr val="485766"/>
              </a:solidFill>
              <a:latin typeface="微软雅黑" panose="020B0503020204020204" charset="-122"/>
              <a:ea typeface="微软雅黑" panose="020B0503020204020204" charset="-122"/>
            </a:endParaRPr>
          </a:p>
          <a:p>
            <a:pPr algn="just">
              <a:lnSpc>
                <a:spcPct val="200000"/>
              </a:lnSpc>
            </a:pPr>
            <a:r>
              <a:rPr lang="zh-CN" altLang="en-US" sz="1000" dirty="0">
                <a:solidFill>
                  <a:srgbClr val="485766"/>
                </a:solidFill>
                <a:latin typeface="微软雅黑" panose="020B0503020204020204" charset="-122"/>
                <a:ea typeface="微软雅黑" panose="020B0503020204020204" charset="-122"/>
              </a:rPr>
              <a:t>The double-sided membrane press which imported from Italy  is the soul equipment of the solid wood moulding door workshop. It costs more than 220 thousand US dollars, and it can complete the double-sided large-area and large-drop shaped veneer within 4 minutes</a:t>
            </a:r>
            <a:r>
              <a:rPr lang="en-US" altLang="zh-CN" sz="1000" dirty="0">
                <a:solidFill>
                  <a:srgbClr val="485766"/>
                </a:solidFill>
                <a:latin typeface="微软雅黑" panose="020B0503020204020204" charset="-122"/>
                <a:ea typeface="微软雅黑" panose="020B0503020204020204" charset="-122"/>
              </a:rPr>
              <a:t>, which makes the door high stability without deformation.</a:t>
            </a:r>
            <a:endParaRPr lang="en-US" altLang="zh-CN" sz="1000" dirty="0">
              <a:solidFill>
                <a:srgbClr val="485766"/>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a:stretch>
            <a:fillRect/>
          </a:stretch>
        </p:blipFill>
        <p:spPr>
          <a:xfrm>
            <a:off x="370205" y="1072515"/>
            <a:ext cx="4506595" cy="3400425"/>
          </a:xfrm>
          <a:prstGeom prst="rect">
            <a:avLst/>
          </a:prstGeom>
        </p:spPr>
      </p:pic>
      <p:sp>
        <p:nvSpPr>
          <p:cNvPr id="12" name="灯片编号占位符 1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6" name="TextBox 5"/>
          <p:cNvSpPr txBox="1"/>
          <p:nvPr/>
        </p:nvSpPr>
        <p:spPr>
          <a:xfrm>
            <a:off x="2031365" y="371475"/>
            <a:ext cx="2947035" cy="398780"/>
          </a:xfrm>
          <a:prstGeom prst="rect">
            <a:avLst/>
          </a:prstGeom>
          <a:noFill/>
        </p:spPr>
        <p:txBody>
          <a:bodyPr wrap="square" rtlCol="0">
            <a:spAutoFit/>
          </a:bodyPr>
          <a:lstStyle/>
          <a:p>
            <a:r>
              <a:rPr lang="en-US" altLang="zh-CN" sz="2000" b="1" dirty="0" smtClean="0">
                <a:latin typeface="Arial" panose="020B0604020202020204" pitchFamily="34" charset="0"/>
                <a:ea typeface="微软雅黑" panose="020B0503020204020204" charset="-122"/>
                <a:cs typeface="Arial" panose="020B0604020202020204" pitchFamily="34" charset="0"/>
              </a:rPr>
              <a:t>A</a:t>
            </a:r>
            <a:r>
              <a:rPr lang="zh-CN" altLang="en-US" sz="2000" b="1" dirty="0" smtClean="0">
                <a:latin typeface="Arial" panose="020B0604020202020204" pitchFamily="34" charset="0"/>
                <a:ea typeface="微软雅黑" panose="020B0503020204020204" charset="-122"/>
                <a:cs typeface="Arial" panose="020B0604020202020204" pitchFamily="34" charset="0"/>
              </a:rPr>
              <a:t>dvanced </a:t>
            </a:r>
            <a:r>
              <a:rPr lang="en-US" altLang="zh-CN" sz="2000" b="1" dirty="0" smtClean="0">
                <a:latin typeface="Arial" panose="020B0604020202020204" pitchFamily="34" charset="0"/>
                <a:ea typeface="微软雅黑" panose="020B0503020204020204" charset="-122"/>
                <a:cs typeface="Arial" panose="020B0604020202020204" pitchFamily="34" charset="0"/>
              </a:rPr>
              <a:t>E</a:t>
            </a:r>
            <a:r>
              <a:rPr lang="zh-CN" altLang="en-US" sz="2000" b="1" dirty="0" smtClean="0">
                <a:latin typeface="Arial" panose="020B0604020202020204" pitchFamily="34" charset="0"/>
                <a:ea typeface="微软雅黑" panose="020B0503020204020204" charset="-122"/>
                <a:cs typeface="Arial" panose="020B0604020202020204" pitchFamily="34" charset="0"/>
              </a:rPr>
              <a:t>quipment</a:t>
            </a:r>
            <a:endParaRPr lang="zh-CN" altLang="en-US" sz="2000" b="1" dirty="0" smtClean="0">
              <a:latin typeface="Arial" panose="020B0604020202020204" pitchFamily="34" charset="0"/>
              <a:ea typeface="微软雅黑" panose="020B050302020402020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51520" y="-380578"/>
            <a:ext cx="1728192" cy="1224136"/>
          </a:xfrm>
          <a:prstGeom prst="roundRect">
            <a:avLst/>
          </a:prstGeom>
          <a:solidFill>
            <a:srgbClr val="4857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descr="D:\Desktop\白字透明底.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25545" y="76812"/>
            <a:ext cx="1380141" cy="766745"/>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5181600" y="985520"/>
            <a:ext cx="3303270" cy="2876550"/>
          </a:xfrm>
          <a:prstGeom prst="rect">
            <a:avLst/>
          </a:prstGeom>
          <a:noFill/>
        </p:spPr>
        <p:txBody>
          <a:bodyPr wrap="square" rtlCol="0">
            <a:spAutoFit/>
          </a:bodyPr>
          <a:lstStyle/>
          <a:p>
            <a:pPr algn="just">
              <a:lnSpc>
                <a:spcPct val="150000"/>
              </a:lnSpc>
            </a:pPr>
            <a:r>
              <a:rPr lang="en-US" altLang="zh-CN" sz="1400" b="1" dirty="0">
                <a:solidFill>
                  <a:srgbClr val="485766"/>
                </a:solidFill>
                <a:latin typeface="微软雅黑" panose="020B0503020204020204" charset="-122"/>
                <a:ea typeface="微软雅黑" panose="020B0503020204020204" charset="-122"/>
              </a:rPr>
              <a:t>W</a:t>
            </a:r>
            <a:r>
              <a:rPr lang="zh-CN" altLang="en-US" sz="1400" b="1" dirty="0">
                <a:solidFill>
                  <a:srgbClr val="485766"/>
                </a:solidFill>
                <a:latin typeface="微软雅黑" panose="020B0503020204020204" charset="-122"/>
                <a:ea typeface="微软雅黑" panose="020B0503020204020204" charset="-122"/>
              </a:rPr>
              <a:t>ire </a:t>
            </a:r>
            <a:r>
              <a:rPr lang="en-US" altLang="zh-CN" sz="1400" b="1" dirty="0">
                <a:solidFill>
                  <a:srgbClr val="485766"/>
                </a:solidFill>
                <a:latin typeface="微软雅黑" panose="020B0503020204020204" charset="-122"/>
                <a:ea typeface="微软雅黑" panose="020B0503020204020204" charset="-122"/>
              </a:rPr>
              <a:t>D</a:t>
            </a:r>
            <a:r>
              <a:rPr lang="zh-CN" altLang="en-US" sz="1400" b="1" dirty="0">
                <a:solidFill>
                  <a:srgbClr val="485766"/>
                </a:solidFill>
                <a:latin typeface="微软雅黑" panose="020B0503020204020204" charset="-122"/>
                <a:ea typeface="微软雅黑" panose="020B0503020204020204" charset="-122"/>
              </a:rPr>
              <a:t>rawing </a:t>
            </a:r>
            <a:r>
              <a:rPr lang="en-US" altLang="zh-CN" sz="1400" b="1" dirty="0">
                <a:solidFill>
                  <a:srgbClr val="485766"/>
                </a:solidFill>
                <a:latin typeface="微软雅黑" panose="020B0503020204020204" charset="-122"/>
                <a:ea typeface="微软雅黑" panose="020B0503020204020204" charset="-122"/>
              </a:rPr>
              <a:t>M</a:t>
            </a:r>
            <a:r>
              <a:rPr lang="zh-CN" altLang="en-US" sz="1400" b="1" dirty="0">
                <a:solidFill>
                  <a:srgbClr val="485766"/>
                </a:solidFill>
                <a:latin typeface="微软雅黑" panose="020B0503020204020204" charset="-122"/>
                <a:ea typeface="微软雅黑" panose="020B0503020204020204" charset="-122"/>
              </a:rPr>
              <a:t>achine：</a:t>
            </a:r>
            <a:endParaRPr lang="zh-CN" altLang="en-US" sz="1600" dirty="0">
              <a:solidFill>
                <a:srgbClr val="FF0000"/>
              </a:solidFill>
              <a:latin typeface="方正黑体简体" panose="03000509000000000000" pitchFamily="2" charset="-122"/>
              <a:ea typeface="方正黑体简体" panose="03000509000000000000" pitchFamily="2" charset="-122"/>
            </a:endParaRPr>
          </a:p>
          <a:p>
            <a:pPr algn="just">
              <a:lnSpc>
                <a:spcPct val="200000"/>
              </a:lnSpc>
            </a:pPr>
            <a:endParaRPr lang="zh-CN" altLang="en-US" sz="1000" dirty="0">
              <a:solidFill>
                <a:srgbClr val="485766"/>
              </a:solidFill>
              <a:latin typeface="微软雅黑" panose="020B0503020204020204" charset="-122"/>
              <a:ea typeface="微软雅黑" panose="020B0503020204020204" charset="-122"/>
            </a:endParaRPr>
          </a:p>
          <a:p>
            <a:pPr algn="just">
              <a:lnSpc>
                <a:spcPct val="200000"/>
              </a:lnSpc>
            </a:pPr>
            <a:r>
              <a:rPr lang="zh-CN" altLang="en-US" sz="1000" dirty="0">
                <a:solidFill>
                  <a:srgbClr val="485766"/>
                </a:solidFill>
                <a:latin typeface="微软雅黑" panose="020B0503020204020204" charset="-122"/>
                <a:ea typeface="微软雅黑" panose="020B0503020204020204" charset="-122"/>
              </a:rPr>
              <a:t>This equipment is the upgrade product </a:t>
            </a:r>
            <a:r>
              <a:rPr lang="en-US" altLang="zh-CN" sz="1000" dirty="0">
                <a:solidFill>
                  <a:srgbClr val="485766"/>
                </a:solidFill>
                <a:latin typeface="微软雅黑" panose="020B0503020204020204" charset="-122"/>
                <a:ea typeface="微软雅黑" panose="020B0503020204020204" charset="-122"/>
              </a:rPr>
              <a:t>for the </a:t>
            </a:r>
            <a:r>
              <a:rPr lang="zh-CN" altLang="en-US" sz="1000" dirty="0">
                <a:solidFill>
                  <a:srgbClr val="485766"/>
                </a:solidFill>
                <a:latin typeface="微软雅黑" panose="020B0503020204020204" charset="-122"/>
                <a:ea typeface="微软雅黑" panose="020B0503020204020204" charset="-122"/>
              </a:rPr>
              <a:t>manual </a:t>
            </a:r>
            <a:r>
              <a:rPr lang="en-US" altLang="zh-CN" sz="1000" dirty="0">
                <a:solidFill>
                  <a:srgbClr val="485766"/>
                </a:solidFill>
                <a:latin typeface="微软雅黑" panose="020B0503020204020204" charset="-122"/>
                <a:ea typeface="微软雅黑" panose="020B0503020204020204" charset="-122"/>
              </a:rPr>
              <a:t>type</a:t>
            </a:r>
            <a:r>
              <a:rPr lang="zh-CN" altLang="en-US" sz="1000" dirty="0">
                <a:solidFill>
                  <a:srgbClr val="485766"/>
                </a:solidFill>
                <a:latin typeface="微软雅黑" panose="020B0503020204020204" charset="-122"/>
                <a:ea typeface="微软雅黑" panose="020B0503020204020204" charset="-122"/>
              </a:rPr>
              <a:t>, mainly used for </a:t>
            </a:r>
            <a:r>
              <a:rPr lang="en-US" altLang="zh-CN" sz="1000" dirty="0">
                <a:solidFill>
                  <a:srgbClr val="485766"/>
                </a:solidFill>
                <a:latin typeface="微软雅黑" panose="020B0503020204020204" charset="-122"/>
                <a:ea typeface="微软雅黑" panose="020B0503020204020204" charset="-122"/>
              </a:rPr>
              <a:t>s</a:t>
            </a:r>
            <a:r>
              <a:rPr lang="zh-CN" altLang="en-US" sz="1000" dirty="0">
                <a:solidFill>
                  <a:srgbClr val="485766"/>
                </a:solidFill>
                <a:latin typeface="微软雅黑" panose="020B0503020204020204" charset="-122"/>
                <a:ea typeface="微软雅黑" panose="020B0503020204020204" charset="-122"/>
              </a:rPr>
              <a:t>emi-open paint product</a:t>
            </a:r>
            <a:r>
              <a:rPr lang="en-US" altLang="zh-CN" sz="1000" dirty="0">
                <a:solidFill>
                  <a:srgbClr val="485766"/>
                </a:solidFill>
                <a:latin typeface="微软雅黑" panose="020B0503020204020204" charset="-122"/>
                <a:ea typeface="微软雅黑" panose="020B0503020204020204" charset="-122"/>
              </a:rPr>
              <a:t>s. It can</a:t>
            </a:r>
            <a:r>
              <a:rPr lang="zh-CN" altLang="en-US" sz="1000" dirty="0">
                <a:solidFill>
                  <a:srgbClr val="485766"/>
                </a:solidFill>
                <a:latin typeface="微软雅黑" panose="020B0503020204020204" charset="-122"/>
                <a:ea typeface="微软雅黑" panose="020B0503020204020204" charset="-122"/>
              </a:rPr>
              <a:t> enlarge </a:t>
            </a:r>
            <a:r>
              <a:rPr lang="en-US" altLang="zh-CN" sz="1000" dirty="0">
                <a:solidFill>
                  <a:srgbClr val="485766"/>
                </a:solidFill>
                <a:latin typeface="微软雅黑" panose="020B0503020204020204" charset="-122"/>
                <a:ea typeface="微软雅黑" panose="020B0503020204020204" charset="-122"/>
              </a:rPr>
              <a:t>the </a:t>
            </a:r>
            <a:r>
              <a:rPr lang="zh-CN" altLang="en-US" sz="1000" dirty="0">
                <a:solidFill>
                  <a:srgbClr val="485766"/>
                </a:solidFill>
                <a:latin typeface="微软雅黑" panose="020B0503020204020204" charset="-122"/>
                <a:ea typeface="微软雅黑" panose="020B0503020204020204" charset="-122"/>
              </a:rPr>
              <a:t>pore </a:t>
            </a:r>
            <a:r>
              <a:rPr lang="en-US" altLang="zh-CN" sz="1000" dirty="0">
                <a:solidFill>
                  <a:srgbClr val="485766"/>
                </a:solidFill>
                <a:latin typeface="微软雅黑" panose="020B0503020204020204" charset="-122"/>
                <a:ea typeface="微软雅黑" panose="020B0503020204020204" charset="-122"/>
              </a:rPr>
              <a:t>of the product</a:t>
            </a:r>
            <a:r>
              <a:rPr lang="zh-CN" altLang="en-US" sz="1000" dirty="0">
                <a:solidFill>
                  <a:srgbClr val="485766"/>
                </a:solidFill>
                <a:latin typeface="微软雅黑" panose="020B0503020204020204" charset="-122"/>
                <a:ea typeface="微软雅黑" panose="020B0503020204020204" charset="-122"/>
              </a:rPr>
              <a:t>, </a:t>
            </a:r>
            <a:r>
              <a:rPr lang="en-US" altLang="zh-CN" sz="1000" dirty="0">
                <a:solidFill>
                  <a:srgbClr val="485766"/>
                </a:solidFill>
                <a:latin typeface="微软雅黑" panose="020B0503020204020204" charset="-122"/>
                <a:ea typeface="微软雅黑" panose="020B0503020204020204" charset="-122"/>
              </a:rPr>
              <a:t>makes it </a:t>
            </a:r>
            <a:r>
              <a:rPr lang="zh-CN" altLang="en-US" sz="1000" dirty="0">
                <a:solidFill>
                  <a:srgbClr val="485766"/>
                </a:solidFill>
                <a:latin typeface="微软雅黑" panose="020B0503020204020204" charset="-122"/>
                <a:ea typeface="微软雅黑" panose="020B0503020204020204" charset="-122"/>
              </a:rPr>
              <a:t>texture clear</a:t>
            </a:r>
            <a:r>
              <a:rPr lang="en-US" altLang="zh-CN" sz="1000" dirty="0">
                <a:solidFill>
                  <a:srgbClr val="485766"/>
                </a:solidFill>
                <a:latin typeface="微软雅黑" panose="020B0503020204020204" charset="-122"/>
                <a:ea typeface="微软雅黑" panose="020B0503020204020204" charset="-122"/>
              </a:rPr>
              <a:t>er</a:t>
            </a:r>
            <a:r>
              <a:rPr lang="zh-CN" altLang="en-US" sz="1000" dirty="0">
                <a:solidFill>
                  <a:srgbClr val="485766"/>
                </a:solidFill>
                <a:latin typeface="微软雅黑" panose="020B0503020204020204" charset="-122"/>
                <a:ea typeface="微软雅黑" panose="020B0503020204020204" charset="-122"/>
              </a:rPr>
              <a:t>, </a:t>
            </a:r>
            <a:r>
              <a:rPr lang="en-US" sz="1000" dirty="0">
                <a:solidFill>
                  <a:srgbClr val="485766"/>
                </a:solidFill>
                <a:latin typeface="微软雅黑" panose="020B0503020204020204" charset="-122"/>
                <a:ea typeface="微软雅黑" panose="020B0503020204020204" charset="-122"/>
              </a:rPr>
              <a:t>paint</a:t>
            </a:r>
            <a:r>
              <a:rPr lang="zh-CN" altLang="en-US" sz="1000" dirty="0">
                <a:solidFill>
                  <a:srgbClr val="485766"/>
                </a:solidFill>
                <a:latin typeface="微软雅黑" panose="020B0503020204020204" charset="-122"/>
                <a:ea typeface="微软雅黑" panose="020B0503020204020204" charset="-122"/>
              </a:rPr>
              <a:t> effect more even </a:t>
            </a:r>
            <a:r>
              <a:rPr lang="en-US" altLang="zh-CN" sz="1000" dirty="0">
                <a:solidFill>
                  <a:srgbClr val="485766"/>
                </a:solidFill>
                <a:latin typeface="微软雅黑" panose="020B0503020204020204" charset="-122"/>
                <a:ea typeface="微软雅黑" panose="020B0503020204020204" charset="-122"/>
              </a:rPr>
              <a:t>and better</a:t>
            </a:r>
            <a:r>
              <a:rPr lang="zh-CN" altLang="en-US" sz="1000" dirty="0">
                <a:solidFill>
                  <a:srgbClr val="485766"/>
                </a:solidFill>
                <a:latin typeface="微软雅黑" panose="020B0503020204020204" charset="-122"/>
                <a:ea typeface="微软雅黑" panose="020B0503020204020204" charset="-122"/>
              </a:rPr>
              <a:t>, save more time, which can realize batch processing</a:t>
            </a:r>
            <a:r>
              <a:rPr lang="en-US" altLang="zh-CN" sz="1000" dirty="0">
                <a:solidFill>
                  <a:srgbClr val="485766"/>
                </a:solidFill>
                <a:latin typeface="微软雅黑" panose="020B0503020204020204" charset="-122"/>
                <a:ea typeface="微软雅黑" panose="020B0503020204020204" charset="-122"/>
              </a:rPr>
              <a:t>. E</a:t>
            </a:r>
            <a:r>
              <a:rPr lang="zh-CN" altLang="en-US" sz="1000" dirty="0">
                <a:solidFill>
                  <a:srgbClr val="485766"/>
                </a:solidFill>
                <a:latin typeface="微软雅黑" panose="020B0503020204020204" charset="-122"/>
                <a:ea typeface="微软雅黑" panose="020B0503020204020204" charset="-122"/>
              </a:rPr>
              <a:t>quipped with dust removal system, greatly improve the operating environment.</a:t>
            </a:r>
            <a:endParaRPr lang="zh-CN" altLang="en-US" sz="1000" dirty="0">
              <a:solidFill>
                <a:srgbClr val="485766"/>
              </a:solidFill>
              <a:latin typeface="微软雅黑" panose="020B0503020204020204" charset="-122"/>
              <a:ea typeface="微软雅黑" panose="020B0503020204020204" charset="-122"/>
            </a:endParaRPr>
          </a:p>
        </p:txBody>
      </p:sp>
      <p:pic>
        <p:nvPicPr>
          <p:cNvPr id="6146" name="Picture 2"/>
          <p:cNvPicPr>
            <a:picLocks noChangeAspect="1" noChangeArrowheads="1"/>
          </p:cNvPicPr>
          <p:nvPr/>
        </p:nvPicPr>
        <p:blipFill>
          <a:blip r:embed="rId2"/>
          <a:srcRect/>
          <a:stretch>
            <a:fillRect/>
          </a:stretch>
        </p:blipFill>
        <p:spPr bwMode="auto">
          <a:xfrm>
            <a:off x="251460" y="985520"/>
            <a:ext cx="4818380" cy="34620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灯片编号占位符 1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6" name="TextBox 5"/>
          <p:cNvSpPr txBox="1"/>
          <p:nvPr/>
        </p:nvSpPr>
        <p:spPr>
          <a:xfrm>
            <a:off x="2031365" y="371475"/>
            <a:ext cx="2947035" cy="398780"/>
          </a:xfrm>
          <a:prstGeom prst="rect">
            <a:avLst/>
          </a:prstGeom>
          <a:noFill/>
        </p:spPr>
        <p:txBody>
          <a:bodyPr wrap="square" rtlCol="0">
            <a:spAutoFit/>
          </a:bodyPr>
          <a:lstStyle/>
          <a:p>
            <a:r>
              <a:rPr lang="en-US" altLang="zh-CN" sz="2000" b="1" dirty="0" smtClean="0">
                <a:latin typeface="Arial" panose="020B0604020202020204" pitchFamily="34" charset="0"/>
                <a:ea typeface="微软雅黑" panose="020B0503020204020204" charset="-122"/>
                <a:cs typeface="Arial" panose="020B0604020202020204" pitchFamily="34" charset="0"/>
              </a:rPr>
              <a:t>A</a:t>
            </a:r>
            <a:r>
              <a:rPr lang="zh-CN" altLang="en-US" sz="2000" b="1" dirty="0" smtClean="0">
                <a:latin typeface="Arial" panose="020B0604020202020204" pitchFamily="34" charset="0"/>
                <a:ea typeface="微软雅黑" panose="020B0503020204020204" charset="-122"/>
                <a:cs typeface="Arial" panose="020B0604020202020204" pitchFamily="34" charset="0"/>
              </a:rPr>
              <a:t>dvanced </a:t>
            </a:r>
            <a:r>
              <a:rPr lang="en-US" altLang="zh-CN" sz="2000" b="1" dirty="0" smtClean="0">
                <a:latin typeface="Arial" panose="020B0604020202020204" pitchFamily="34" charset="0"/>
                <a:ea typeface="微软雅黑" panose="020B0503020204020204" charset="-122"/>
                <a:cs typeface="Arial" panose="020B0604020202020204" pitchFamily="34" charset="0"/>
              </a:rPr>
              <a:t>E</a:t>
            </a:r>
            <a:r>
              <a:rPr lang="zh-CN" altLang="en-US" sz="2000" b="1" dirty="0" smtClean="0">
                <a:latin typeface="Arial" panose="020B0604020202020204" pitchFamily="34" charset="0"/>
                <a:ea typeface="微软雅黑" panose="020B0503020204020204" charset="-122"/>
                <a:cs typeface="Arial" panose="020B0604020202020204" pitchFamily="34" charset="0"/>
              </a:rPr>
              <a:t>quipment</a:t>
            </a:r>
            <a:endParaRPr lang="zh-CN" altLang="en-US" sz="2000" b="1" dirty="0" smtClean="0">
              <a:latin typeface="Arial" panose="020B0604020202020204" pitchFamily="34" charset="0"/>
              <a:ea typeface="微软雅黑" panose="020B050302020402020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51520" y="-380578"/>
            <a:ext cx="1728192" cy="1224136"/>
          </a:xfrm>
          <a:prstGeom prst="roundRect">
            <a:avLst/>
          </a:prstGeom>
          <a:solidFill>
            <a:srgbClr val="4857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descr="D:\Desktop\白字透明底.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25545" y="76812"/>
            <a:ext cx="1380141" cy="766745"/>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5293995" y="991870"/>
            <a:ext cx="3627755" cy="2052955"/>
          </a:xfrm>
          <a:prstGeom prst="rect">
            <a:avLst/>
          </a:prstGeom>
          <a:noFill/>
        </p:spPr>
        <p:txBody>
          <a:bodyPr wrap="square" rtlCol="0">
            <a:spAutoFit/>
          </a:bodyPr>
          <a:lstStyle/>
          <a:p>
            <a:pPr algn="just">
              <a:lnSpc>
                <a:spcPct val="125000"/>
              </a:lnSpc>
            </a:pPr>
            <a:r>
              <a:rPr lang="zh-CN" altLang="en-US" sz="1400" b="1" dirty="0">
                <a:solidFill>
                  <a:srgbClr val="485766"/>
                </a:solidFill>
                <a:latin typeface="Arial" panose="020B0604020202020204" pitchFamily="34" charset="0"/>
                <a:ea typeface="微软雅黑" panose="020B0503020204020204" charset="-122"/>
                <a:cs typeface="Arial" panose="020B0604020202020204" pitchFamily="34" charset="0"/>
              </a:rPr>
              <a:t>Auto Reversal Edge-sealed  Production Line</a:t>
            </a:r>
            <a:r>
              <a:rPr lang="en-US" altLang="zh-CN" sz="1400" b="1" dirty="0">
                <a:solidFill>
                  <a:srgbClr val="485766"/>
                </a:solidFill>
                <a:latin typeface="Arial" panose="020B0604020202020204" pitchFamily="34" charset="0"/>
                <a:ea typeface="微软雅黑" panose="020B0503020204020204" charset="-122"/>
                <a:cs typeface="Arial" panose="020B0604020202020204" pitchFamily="34" charset="0"/>
              </a:rPr>
              <a:t>:</a:t>
            </a:r>
            <a:endParaRPr lang="en-US" altLang="zh-CN" sz="1400" b="1" dirty="0">
              <a:solidFill>
                <a:srgbClr val="485766"/>
              </a:solidFill>
              <a:latin typeface="Arial" panose="020B0604020202020204" pitchFamily="34" charset="0"/>
              <a:ea typeface="微软雅黑" panose="020B0503020204020204" charset="-122"/>
              <a:cs typeface="Arial" panose="020B0604020202020204" pitchFamily="34" charset="0"/>
            </a:endParaRPr>
          </a:p>
          <a:p>
            <a:pPr algn="just">
              <a:lnSpc>
                <a:spcPct val="125000"/>
              </a:lnSpc>
            </a:pPr>
            <a:endParaRPr sz="1000" dirty="0">
              <a:solidFill>
                <a:srgbClr val="485766"/>
              </a:solidFill>
              <a:latin typeface="Arial" panose="020B0604020202020204" pitchFamily="34" charset="0"/>
              <a:ea typeface="微软雅黑" panose="020B0503020204020204" charset="-122"/>
              <a:cs typeface="Arial" panose="020B0604020202020204" pitchFamily="34" charset="0"/>
            </a:endParaRPr>
          </a:p>
          <a:p>
            <a:pPr algn="just">
              <a:lnSpc>
                <a:spcPct val="200000"/>
              </a:lnSpc>
            </a:pPr>
            <a:r>
              <a:rPr sz="1000" dirty="0">
                <a:solidFill>
                  <a:srgbClr val="485766"/>
                </a:solidFill>
                <a:latin typeface="Arial" panose="020B0604020202020204" pitchFamily="34" charset="0"/>
                <a:ea typeface="微软雅黑" panose="020B0503020204020204" charset="-122"/>
                <a:cs typeface="Arial" panose="020B0604020202020204" pitchFamily="34" charset="0"/>
              </a:rPr>
              <a:t>It is mainly used for the workpiece to be automatically moved to the conveying and turning after being edge-sealed. Whether the workpiece is longitudinal or horizontal, it can be automatically rotated to the feeding end. </a:t>
            </a:r>
            <a:endParaRPr sz="1000" dirty="0">
              <a:solidFill>
                <a:srgbClr val="485766"/>
              </a:solidFill>
              <a:latin typeface="Arial" panose="020B0604020202020204" pitchFamily="34" charset="0"/>
              <a:ea typeface="微软雅黑" panose="020B0503020204020204" charset="-122"/>
              <a:cs typeface="Arial" panose="020B0604020202020204" pitchFamily="34" charset="0"/>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 y="991870"/>
            <a:ext cx="4872990" cy="3438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灯片编号占位符 1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6" name="TextBox 5"/>
          <p:cNvSpPr txBox="1"/>
          <p:nvPr/>
        </p:nvSpPr>
        <p:spPr>
          <a:xfrm>
            <a:off x="2031365" y="371475"/>
            <a:ext cx="2947035" cy="398780"/>
          </a:xfrm>
          <a:prstGeom prst="rect">
            <a:avLst/>
          </a:prstGeom>
          <a:noFill/>
        </p:spPr>
        <p:txBody>
          <a:bodyPr wrap="square" rtlCol="0">
            <a:spAutoFit/>
          </a:bodyPr>
          <a:lstStyle/>
          <a:p>
            <a:r>
              <a:rPr lang="en-US" altLang="zh-CN" sz="2000" b="1" dirty="0" smtClean="0">
                <a:latin typeface="Arial" panose="020B0604020202020204" pitchFamily="34" charset="0"/>
                <a:ea typeface="微软雅黑" panose="020B0503020204020204" charset="-122"/>
                <a:cs typeface="Arial" panose="020B0604020202020204" pitchFamily="34" charset="0"/>
              </a:rPr>
              <a:t>A</a:t>
            </a:r>
            <a:r>
              <a:rPr lang="zh-CN" altLang="en-US" sz="2000" b="1" dirty="0" smtClean="0">
                <a:latin typeface="Arial" panose="020B0604020202020204" pitchFamily="34" charset="0"/>
                <a:ea typeface="微软雅黑" panose="020B0503020204020204" charset="-122"/>
                <a:cs typeface="Arial" panose="020B0604020202020204" pitchFamily="34" charset="0"/>
              </a:rPr>
              <a:t>dvanced </a:t>
            </a:r>
            <a:r>
              <a:rPr lang="en-US" altLang="zh-CN" sz="2000" b="1" dirty="0" smtClean="0">
                <a:latin typeface="Arial" panose="020B0604020202020204" pitchFamily="34" charset="0"/>
                <a:ea typeface="微软雅黑" panose="020B0503020204020204" charset="-122"/>
                <a:cs typeface="Arial" panose="020B0604020202020204" pitchFamily="34" charset="0"/>
              </a:rPr>
              <a:t>E</a:t>
            </a:r>
            <a:r>
              <a:rPr lang="zh-CN" altLang="en-US" sz="2000" b="1" dirty="0" smtClean="0">
                <a:latin typeface="Arial" panose="020B0604020202020204" pitchFamily="34" charset="0"/>
                <a:ea typeface="微软雅黑" panose="020B0503020204020204" charset="-122"/>
                <a:cs typeface="Arial" panose="020B0604020202020204" pitchFamily="34" charset="0"/>
              </a:rPr>
              <a:t>quipment</a:t>
            </a:r>
            <a:endParaRPr lang="zh-CN" altLang="en-US" sz="2000" b="1" dirty="0" smtClean="0">
              <a:latin typeface="Arial" panose="020B0604020202020204" pitchFamily="34" charset="0"/>
              <a:ea typeface="微软雅黑" panose="020B050302020402020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51520" y="-380578"/>
            <a:ext cx="1728192" cy="1224136"/>
          </a:xfrm>
          <a:prstGeom prst="roundRect">
            <a:avLst/>
          </a:prstGeom>
          <a:solidFill>
            <a:srgbClr val="4857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descr="D:\Desktop\白字透明底.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25545" y="76812"/>
            <a:ext cx="1380141" cy="766745"/>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348615" y="3482340"/>
            <a:ext cx="8446770" cy="1691640"/>
          </a:xfrm>
          <a:prstGeom prst="rect">
            <a:avLst/>
          </a:prstGeom>
          <a:noFill/>
        </p:spPr>
        <p:txBody>
          <a:bodyPr wrap="square" rtlCol="0">
            <a:spAutoFit/>
          </a:bodyPr>
          <a:lstStyle/>
          <a:p>
            <a:pPr>
              <a:lnSpc>
                <a:spcPct val="100000"/>
              </a:lnSpc>
            </a:pPr>
            <a:r>
              <a:rPr lang="zh-CN" altLang="en-US" sz="1400" b="1" dirty="0">
                <a:solidFill>
                  <a:srgbClr val="485766"/>
                </a:solidFill>
                <a:latin typeface="微软雅黑" panose="020B0503020204020204" charset="-122"/>
                <a:ea typeface="微软雅黑" panose="020B0503020204020204" charset="-122"/>
              </a:rPr>
              <a:t>Electrostatic Spray Coating Renovation：</a:t>
            </a:r>
            <a:endParaRPr lang="zh-CN" altLang="en-US" sz="1600" dirty="0">
              <a:solidFill>
                <a:srgbClr val="FF0000"/>
              </a:solidFill>
              <a:latin typeface="方正黑体简体" panose="03000509000000000000" pitchFamily="2" charset="-122"/>
              <a:ea typeface="方正黑体简体" panose="03000509000000000000" pitchFamily="2" charset="-122"/>
            </a:endParaRPr>
          </a:p>
          <a:p>
            <a:pPr algn="just">
              <a:lnSpc>
                <a:spcPct val="150000"/>
              </a:lnSpc>
            </a:pPr>
            <a:endParaRPr sz="1000" dirty="0">
              <a:solidFill>
                <a:srgbClr val="485766"/>
              </a:solidFill>
              <a:latin typeface="Arial" panose="020B0604020202020204" pitchFamily="34" charset="0"/>
              <a:ea typeface="微软雅黑" panose="020B0503020204020204" charset="-122"/>
              <a:cs typeface="Arial" panose="020B0604020202020204" pitchFamily="34" charset="0"/>
            </a:endParaRPr>
          </a:p>
          <a:p>
            <a:pPr algn="just">
              <a:lnSpc>
                <a:spcPct val="150000"/>
              </a:lnSpc>
            </a:pPr>
            <a:r>
              <a:rPr lang="zh-CN" sz="1000" dirty="0">
                <a:solidFill>
                  <a:srgbClr val="485766"/>
                </a:solidFill>
                <a:latin typeface="Arial" panose="020B0604020202020204" pitchFamily="34" charset="0"/>
                <a:ea typeface="微软雅黑" panose="020B0503020204020204" charset="-122"/>
                <a:cs typeface="Arial" panose="020B0604020202020204" pitchFamily="34" charset="0"/>
              </a:rPr>
              <a:t>① </a:t>
            </a:r>
            <a:r>
              <a:rPr sz="1000" dirty="0">
                <a:solidFill>
                  <a:srgbClr val="485766"/>
                </a:solidFill>
                <a:latin typeface="Arial" panose="020B0604020202020204" pitchFamily="34" charset="0"/>
                <a:ea typeface="微软雅黑" panose="020B0503020204020204" charset="-122"/>
                <a:cs typeface="Arial" panose="020B0604020202020204" pitchFamily="34" charset="0"/>
              </a:rPr>
              <a:t>High efficiency</a:t>
            </a:r>
            <a:r>
              <a:rPr lang="en-US" sz="1000" dirty="0">
                <a:solidFill>
                  <a:srgbClr val="485766"/>
                </a:solidFill>
                <a:latin typeface="Arial" panose="020B0604020202020204" pitchFamily="34" charset="0"/>
                <a:ea typeface="微软雅黑" panose="020B0503020204020204" charset="-122"/>
                <a:cs typeface="Arial" panose="020B0604020202020204" pitchFamily="34" charset="0"/>
              </a:rPr>
              <a:t>.</a:t>
            </a:r>
            <a:endParaRPr lang="en-US" sz="1000" dirty="0">
              <a:solidFill>
                <a:srgbClr val="485766"/>
              </a:solidFill>
              <a:latin typeface="Arial" panose="020B0604020202020204" pitchFamily="34" charset="0"/>
              <a:ea typeface="微软雅黑" panose="020B0503020204020204" charset="-122"/>
              <a:cs typeface="Arial" panose="020B0604020202020204" pitchFamily="34" charset="0"/>
            </a:endParaRPr>
          </a:p>
          <a:p>
            <a:pPr algn="just">
              <a:lnSpc>
                <a:spcPct val="150000"/>
              </a:lnSpc>
            </a:pPr>
            <a:r>
              <a:rPr lang="zh-CN" altLang="en-US" sz="1000" dirty="0">
                <a:solidFill>
                  <a:srgbClr val="485766"/>
                </a:solidFill>
                <a:latin typeface="Arial" panose="020B0604020202020204" pitchFamily="34" charset="0"/>
                <a:ea typeface="微软雅黑" panose="020B0503020204020204" charset="-122"/>
                <a:cs typeface="Arial" panose="020B0604020202020204" pitchFamily="34" charset="0"/>
              </a:rPr>
              <a:t>② High painting rate, less waste, costs only 50% of the previous air spray gun.</a:t>
            </a:r>
            <a:endParaRPr lang="zh-CN" altLang="en-US" sz="1000" dirty="0">
              <a:solidFill>
                <a:srgbClr val="485766"/>
              </a:solidFill>
              <a:latin typeface="Arial" panose="020B0604020202020204" pitchFamily="34" charset="0"/>
              <a:ea typeface="微软雅黑" panose="020B0503020204020204" charset="-122"/>
              <a:cs typeface="Arial" panose="020B0604020202020204" pitchFamily="34" charset="0"/>
            </a:endParaRPr>
          </a:p>
          <a:p>
            <a:pPr algn="just">
              <a:lnSpc>
                <a:spcPct val="150000"/>
              </a:lnSpc>
            </a:pPr>
            <a:r>
              <a:rPr lang="zh-CN" altLang="en-US" sz="1000" dirty="0">
                <a:solidFill>
                  <a:srgbClr val="485766"/>
                </a:solidFill>
                <a:latin typeface="Arial" panose="020B0604020202020204" pitchFamily="34" charset="0"/>
                <a:ea typeface="微软雅黑" panose="020B0503020204020204" charset="-122"/>
                <a:cs typeface="Arial" panose="020B0604020202020204" pitchFamily="34" charset="0"/>
              </a:rPr>
              <a:t>③ Environmentally friendly. </a:t>
            </a:r>
            <a:endParaRPr lang="zh-CN" altLang="en-US" sz="1000" dirty="0">
              <a:solidFill>
                <a:srgbClr val="485766"/>
              </a:solidFill>
              <a:latin typeface="Arial" panose="020B0604020202020204" pitchFamily="34" charset="0"/>
              <a:ea typeface="微软雅黑" panose="020B0503020204020204" charset="-122"/>
              <a:cs typeface="Arial" panose="020B0604020202020204" pitchFamily="34" charset="0"/>
            </a:endParaRPr>
          </a:p>
          <a:p>
            <a:pPr algn="just">
              <a:lnSpc>
                <a:spcPct val="150000"/>
              </a:lnSpc>
            </a:pPr>
            <a:r>
              <a:rPr lang="zh-CN" altLang="en-US" sz="1000" dirty="0">
                <a:solidFill>
                  <a:srgbClr val="485766"/>
                </a:solidFill>
                <a:latin typeface="Arial" panose="020B0604020202020204" pitchFamily="34" charset="0"/>
                <a:ea typeface="微软雅黑" panose="020B0503020204020204" charset="-122"/>
                <a:cs typeface="Arial" panose="020B0604020202020204" pitchFamily="34" charset="0"/>
              </a:rPr>
              <a:t>④ The paint surface is more even. </a:t>
            </a:r>
            <a:endParaRPr lang="zh-CN" altLang="en-US" sz="1000" dirty="0">
              <a:solidFill>
                <a:srgbClr val="485766"/>
              </a:solidFill>
              <a:latin typeface="Arial" panose="020B0604020202020204" pitchFamily="34" charset="0"/>
              <a:ea typeface="微软雅黑" panose="020B0503020204020204" charset="-122"/>
              <a:cs typeface="Arial" panose="020B0604020202020204" pitchFamily="34" charset="0"/>
            </a:endParaRPr>
          </a:p>
          <a:p>
            <a:pPr algn="just">
              <a:lnSpc>
                <a:spcPct val="150000"/>
              </a:lnSpc>
            </a:pPr>
            <a:endParaRPr lang="zh-CN" altLang="en-US" sz="1000" dirty="0">
              <a:solidFill>
                <a:srgbClr val="485766"/>
              </a:solidFill>
              <a:latin typeface="Arial" panose="020B0604020202020204" pitchFamily="34" charset="0"/>
              <a:ea typeface="微软雅黑" panose="020B0503020204020204" charset="-122"/>
              <a:cs typeface="Arial" panose="020B0604020202020204" pitchFamily="34" charset="0"/>
            </a:endParaRPr>
          </a:p>
        </p:txBody>
      </p:sp>
      <p:pic>
        <p:nvPicPr>
          <p:cNvPr id="8195" name="Picture 3"/>
          <p:cNvPicPr>
            <a:picLocks noChangeAspect="1" noChangeArrowheads="1"/>
          </p:cNvPicPr>
          <p:nvPr/>
        </p:nvPicPr>
        <p:blipFill rotWithShape="1">
          <a:blip r:embed="rId2"/>
          <a:srcRect/>
          <a:stretch>
            <a:fillRect/>
          </a:stretch>
        </p:blipFill>
        <p:spPr bwMode="auto">
          <a:xfrm>
            <a:off x="4509135" y="939800"/>
            <a:ext cx="4283075" cy="25425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6" name="Picture 4"/>
          <p:cNvPicPr>
            <a:picLocks noChangeAspect="1" noChangeArrowheads="1"/>
          </p:cNvPicPr>
          <p:nvPr/>
        </p:nvPicPr>
        <p:blipFill rotWithShape="1">
          <a:blip r:embed="rId3"/>
          <a:srcRect/>
          <a:stretch>
            <a:fillRect/>
          </a:stretch>
        </p:blipFill>
        <p:spPr bwMode="auto">
          <a:xfrm>
            <a:off x="337820" y="939800"/>
            <a:ext cx="4121150" cy="2545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灯片编号占位符 1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6" name="TextBox 5"/>
          <p:cNvSpPr txBox="1"/>
          <p:nvPr/>
        </p:nvSpPr>
        <p:spPr>
          <a:xfrm>
            <a:off x="2031365" y="371475"/>
            <a:ext cx="2947035" cy="398780"/>
          </a:xfrm>
          <a:prstGeom prst="rect">
            <a:avLst/>
          </a:prstGeom>
          <a:noFill/>
        </p:spPr>
        <p:txBody>
          <a:bodyPr wrap="square" rtlCol="0">
            <a:spAutoFit/>
          </a:bodyPr>
          <a:lstStyle/>
          <a:p>
            <a:r>
              <a:rPr lang="en-US" altLang="zh-CN" sz="2000" b="1" dirty="0" smtClean="0">
                <a:latin typeface="Arial" panose="020B0604020202020204" pitchFamily="34" charset="0"/>
                <a:ea typeface="微软雅黑" panose="020B0503020204020204" charset="-122"/>
                <a:cs typeface="Arial" panose="020B0604020202020204" pitchFamily="34" charset="0"/>
              </a:rPr>
              <a:t>A</a:t>
            </a:r>
            <a:r>
              <a:rPr lang="zh-CN" altLang="en-US" sz="2000" b="1" dirty="0" smtClean="0">
                <a:latin typeface="Arial" panose="020B0604020202020204" pitchFamily="34" charset="0"/>
                <a:ea typeface="微软雅黑" panose="020B0503020204020204" charset="-122"/>
                <a:cs typeface="Arial" panose="020B0604020202020204" pitchFamily="34" charset="0"/>
              </a:rPr>
              <a:t>dvanced </a:t>
            </a:r>
            <a:r>
              <a:rPr lang="en-US" altLang="zh-CN" sz="2000" b="1" dirty="0" smtClean="0">
                <a:latin typeface="Arial" panose="020B0604020202020204" pitchFamily="34" charset="0"/>
                <a:ea typeface="微软雅黑" panose="020B0503020204020204" charset="-122"/>
                <a:cs typeface="Arial" panose="020B0604020202020204" pitchFamily="34" charset="0"/>
              </a:rPr>
              <a:t>E</a:t>
            </a:r>
            <a:r>
              <a:rPr lang="zh-CN" altLang="en-US" sz="2000" b="1" dirty="0" smtClean="0">
                <a:latin typeface="Arial" panose="020B0604020202020204" pitchFamily="34" charset="0"/>
                <a:ea typeface="微软雅黑" panose="020B0503020204020204" charset="-122"/>
                <a:cs typeface="Arial" panose="020B0604020202020204" pitchFamily="34" charset="0"/>
              </a:rPr>
              <a:t>quipment</a:t>
            </a:r>
            <a:endParaRPr lang="zh-CN" altLang="en-US" sz="2000" b="1" dirty="0" smtClean="0">
              <a:latin typeface="Arial" panose="020B0604020202020204" pitchFamily="34" charset="0"/>
              <a:ea typeface="微软雅黑" panose="020B0503020204020204" charset="-122"/>
              <a:cs typeface="Arial" panose="020B0604020202020204" pitchFamily="34" charset="0"/>
            </a:endParaRPr>
          </a:p>
        </p:txBody>
      </p:sp>
    </p:spTree>
    <p:custDataLst>
      <p:tags r:id="rId4"/>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51520" y="-380578"/>
            <a:ext cx="1728192" cy="1224136"/>
          </a:xfrm>
          <a:prstGeom prst="roundRect">
            <a:avLst/>
          </a:prstGeom>
          <a:solidFill>
            <a:srgbClr val="4857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descr="D:\Desktop\白字透明底.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25545" y="76812"/>
            <a:ext cx="1380141" cy="766745"/>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5456555" y="843280"/>
            <a:ext cx="3230245" cy="4123055"/>
          </a:xfrm>
          <a:prstGeom prst="rect">
            <a:avLst/>
          </a:prstGeom>
          <a:noFill/>
        </p:spPr>
        <p:txBody>
          <a:bodyPr wrap="square" rtlCol="0">
            <a:spAutoFit/>
          </a:bodyPr>
          <a:lstStyle/>
          <a:p>
            <a:pPr algn="just">
              <a:lnSpc>
                <a:spcPct val="150000"/>
              </a:lnSpc>
            </a:pPr>
            <a:r>
              <a:rPr sz="1400" b="1" dirty="0">
                <a:solidFill>
                  <a:srgbClr val="485766"/>
                </a:solidFill>
                <a:latin typeface="微软雅黑" panose="020B0503020204020204" charset="-122"/>
                <a:ea typeface="微软雅黑" panose="020B0503020204020204" charset="-122"/>
                <a:cs typeface="微软雅黑" panose="020B0503020204020204" charset="-122"/>
              </a:rPr>
              <a:t>LED-UV Primer Roller Painting Line</a:t>
            </a:r>
            <a:r>
              <a:rPr lang="zh-CN" altLang="en-US" sz="1400" b="1" dirty="0">
                <a:solidFill>
                  <a:srgbClr val="485766"/>
                </a:solidFill>
                <a:latin typeface="微软雅黑" panose="020B0503020204020204" charset="-122"/>
                <a:ea typeface="微软雅黑" panose="020B0503020204020204" charset="-122"/>
                <a:cs typeface="微软雅黑" panose="020B0503020204020204" charset="-122"/>
              </a:rPr>
              <a:t>：</a:t>
            </a:r>
            <a:endParaRPr lang="zh-CN" altLang="en-US" sz="1400" dirty="0">
              <a:solidFill>
                <a:srgbClr val="FF0000"/>
              </a:solidFill>
              <a:latin typeface="方正黑体简体" panose="03000509000000000000" pitchFamily="2" charset="-122"/>
              <a:ea typeface="方正黑体简体" panose="03000509000000000000" pitchFamily="2" charset="-122"/>
            </a:endParaRPr>
          </a:p>
          <a:p>
            <a:pPr algn="just">
              <a:lnSpc>
                <a:spcPct val="200000"/>
              </a:lnSpc>
            </a:pPr>
            <a:r>
              <a:rPr sz="1000" dirty="0">
                <a:solidFill>
                  <a:srgbClr val="485766"/>
                </a:solidFill>
                <a:latin typeface="微软雅黑" panose="020B0503020204020204" charset="-122"/>
                <a:ea typeface="微软雅黑" panose="020B0503020204020204" charset="-122"/>
                <a:cs typeface="微软雅黑" panose="020B0503020204020204" charset="-122"/>
              </a:rPr>
              <a:t>After the upgrade, power loss is 80 KHW less than the previous mercury lamp, which avoids the pollution of the mercury lamp, ozone free, improves the production environment, greatly reduces the rework rate, makes the product more stable, does not affect the original design, and the instant drying low temperature which can meet more coating effect, saving two-thirds of the paint amount. The comprehensive production capacity is tripled, greatly reduces the cost,  saving energy, greener and more efficient.</a:t>
            </a:r>
            <a:endParaRPr sz="1000" dirty="0">
              <a:solidFill>
                <a:srgbClr val="485766"/>
              </a:solidFill>
              <a:latin typeface="微软雅黑" panose="020B0503020204020204" charset="-122"/>
              <a:ea typeface="微软雅黑" panose="020B0503020204020204" charset="-122"/>
              <a:cs typeface="微软雅黑" panose="020B0503020204020204" charset="-122"/>
            </a:endParaRPr>
          </a:p>
        </p:txBody>
      </p:sp>
      <p:pic>
        <p:nvPicPr>
          <p:cNvPr id="1026" name="Picture 2"/>
          <p:cNvPicPr>
            <a:picLocks noChangeAspect="1" noChangeArrowheads="1"/>
          </p:cNvPicPr>
          <p:nvPr/>
        </p:nvPicPr>
        <p:blipFill>
          <a:blip r:embed="rId2"/>
          <a:srcRect/>
          <a:stretch>
            <a:fillRect/>
          </a:stretch>
        </p:blipFill>
        <p:spPr bwMode="auto">
          <a:xfrm>
            <a:off x="323215" y="1036320"/>
            <a:ext cx="5137150" cy="3515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灯片编号占位符 1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6" name="TextBox 5"/>
          <p:cNvSpPr txBox="1"/>
          <p:nvPr/>
        </p:nvSpPr>
        <p:spPr>
          <a:xfrm>
            <a:off x="2031365" y="371475"/>
            <a:ext cx="2947035" cy="398780"/>
          </a:xfrm>
          <a:prstGeom prst="rect">
            <a:avLst/>
          </a:prstGeom>
          <a:noFill/>
        </p:spPr>
        <p:txBody>
          <a:bodyPr wrap="square" rtlCol="0">
            <a:spAutoFit/>
          </a:bodyPr>
          <a:lstStyle/>
          <a:p>
            <a:r>
              <a:rPr lang="en-US" altLang="zh-CN" sz="2000" b="1" dirty="0" smtClean="0">
                <a:latin typeface="Arial" panose="020B0604020202020204" pitchFamily="34" charset="0"/>
                <a:ea typeface="微软雅黑" panose="020B0503020204020204" charset="-122"/>
                <a:cs typeface="Arial" panose="020B0604020202020204" pitchFamily="34" charset="0"/>
              </a:rPr>
              <a:t>A</a:t>
            </a:r>
            <a:r>
              <a:rPr lang="zh-CN" altLang="en-US" sz="2000" b="1" dirty="0" smtClean="0">
                <a:latin typeface="Arial" panose="020B0604020202020204" pitchFamily="34" charset="0"/>
                <a:ea typeface="微软雅黑" panose="020B0503020204020204" charset="-122"/>
                <a:cs typeface="Arial" panose="020B0604020202020204" pitchFamily="34" charset="0"/>
              </a:rPr>
              <a:t>dvanced </a:t>
            </a:r>
            <a:r>
              <a:rPr lang="en-US" altLang="zh-CN" sz="2000" b="1" dirty="0" smtClean="0">
                <a:latin typeface="Arial" panose="020B0604020202020204" pitchFamily="34" charset="0"/>
                <a:ea typeface="微软雅黑" panose="020B0503020204020204" charset="-122"/>
                <a:cs typeface="Arial" panose="020B0604020202020204" pitchFamily="34" charset="0"/>
              </a:rPr>
              <a:t>E</a:t>
            </a:r>
            <a:r>
              <a:rPr lang="zh-CN" altLang="en-US" sz="2000" b="1" dirty="0" smtClean="0">
                <a:latin typeface="Arial" panose="020B0604020202020204" pitchFamily="34" charset="0"/>
                <a:ea typeface="微软雅黑" panose="020B0503020204020204" charset="-122"/>
                <a:cs typeface="Arial" panose="020B0604020202020204" pitchFamily="34" charset="0"/>
              </a:rPr>
              <a:t>quipment</a:t>
            </a:r>
            <a:endParaRPr lang="zh-CN" altLang="en-US" sz="2000" b="1" dirty="0" smtClean="0">
              <a:latin typeface="Arial" panose="020B0604020202020204" pitchFamily="34" charset="0"/>
              <a:ea typeface="微软雅黑" panose="020B050302020402020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51520" y="-380578"/>
            <a:ext cx="1728192" cy="1224136"/>
          </a:xfrm>
          <a:prstGeom prst="roundRect">
            <a:avLst/>
          </a:prstGeom>
          <a:solidFill>
            <a:srgbClr val="4857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descr="D:\Desktop\白字透明底.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25545" y="76812"/>
            <a:ext cx="1380141" cy="766745"/>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2"/>
          <a:stretch>
            <a:fillRect/>
          </a:stretch>
        </p:blipFill>
        <p:spPr>
          <a:xfrm>
            <a:off x="425450" y="979805"/>
            <a:ext cx="4826000" cy="3656965"/>
          </a:xfrm>
          <a:prstGeom prst="rect">
            <a:avLst/>
          </a:prstGeom>
        </p:spPr>
      </p:pic>
      <p:pic>
        <p:nvPicPr>
          <p:cNvPr id="9" name="图片 8" descr="P90614-144219"/>
          <p:cNvPicPr>
            <a:picLocks noChangeAspect="1"/>
          </p:cNvPicPr>
          <p:nvPr/>
        </p:nvPicPr>
        <p:blipFill>
          <a:blip r:embed="rId3">
            <a:extLst>
              <a:ext uri="{BEBA8EAE-BF5A-486C-A8C5-ECC9F3942E4B}">
                <a14:imgProps xmlns:a14="http://schemas.microsoft.com/office/drawing/2010/main">
                  <a14:imgLayer r:embed="rId4"/>
                </a14:imgProps>
              </a:ext>
            </a:extLst>
          </a:blip>
          <a:srcRect/>
          <a:stretch>
            <a:fillRect/>
          </a:stretch>
        </p:blipFill>
        <p:spPr>
          <a:xfrm>
            <a:off x="2793365" y="2880360"/>
            <a:ext cx="2549525" cy="1911985"/>
          </a:xfrm>
          <a:prstGeom prst="rect">
            <a:avLst/>
          </a:prstGeom>
        </p:spPr>
      </p:pic>
      <p:sp>
        <p:nvSpPr>
          <p:cNvPr id="3" name="文本框 2"/>
          <p:cNvSpPr txBox="1"/>
          <p:nvPr/>
        </p:nvSpPr>
        <p:spPr>
          <a:xfrm>
            <a:off x="5415280" y="979805"/>
            <a:ext cx="3376295" cy="3507740"/>
          </a:xfrm>
          <a:prstGeom prst="rect">
            <a:avLst/>
          </a:prstGeom>
          <a:noFill/>
        </p:spPr>
        <p:txBody>
          <a:bodyPr wrap="square" rtlCol="0">
            <a:spAutoFit/>
          </a:bodyPr>
          <a:lstStyle/>
          <a:p>
            <a:pPr algn="just">
              <a:lnSpc>
                <a:spcPct val="150000"/>
              </a:lnSpc>
            </a:pPr>
            <a:r>
              <a:rPr sz="1400" b="1" dirty="0">
                <a:solidFill>
                  <a:srgbClr val="485766"/>
                </a:solidFill>
                <a:latin typeface="微软雅黑" panose="020B0503020204020204" charset="-122"/>
                <a:ea typeface="微软雅黑" panose="020B0503020204020204" charset="-122"/>
                <a:cs typeface="微软雅黑" panose="020B0503020204020204" charset="-122"/>
              </a:rPr>
              <a:t>LED-UV Reciprocating Spraying Line</a:t>
            </a:r>
            <a:r>
              <a:rPr lang="zh-CN" altLang="en-US" sz="1400" b="1" dirty="0">
                <a:solidFill>
                  <a:srgbClr val="485766"/>
                </a:solidFill>
                <a:latin typeface="微软雅黑" panose="020B0503020204020204" charset="-122"/>
                <a:ea typeface="微软雅黑" panose="020B0503020204020204" charset="-122"/>
                <a:cs typeface="微软雅黑" panose="020B0503020204020204" charset="-122"/>
              </a:rPr>
              <a:t>：</a:t>
            </a:r>
            <a:endParaRPr lang="zh-CN" altLang="en-US" sz="1600" dirty="0">
              <a:solidFill>
                <a:srgbClr val="FF0000"/>
              </a:solidFill>
              <a:latin typeface="方正黑体简体" panose="03000509000000000000" pitchFamily="2" charset="-122"/>
              <a:ea typeface="方正黑体简体" panose="03000509000000000000" pitchFamily="2" charset="-122"/>
            </a:endParaRPr>
          </a:p>
          <a:p>
            <a:pPr algn="just">
              <a:lnSpc>
                <a:spcPct val="200000"/>
              </a:lnSpc>
            </a:pPr>
            <a:r>
              <a:rPr sz="1000" dirty="0">
                <a:solidFill>
                  <a:srgbClr val="485766"/>
                </a:solidFill>
                <a:latin typeface="微软雅黑" panose="020B0503020204020204" charset="-122"/>
                <a:ea typeface="微软雅黑" panose="020B0503020204020204" charset="-122"/>
                <a:cs typeface="微软雅黑" panose="020B0503020204020204" charset="-122"/>
              </a:rPr>
              <a:t>Infrared induction spray, injection stops after the product is delivered.Compared with the traditional injection, saves two-thirds of the paint, while reducing the power consumption by 50 KWH, paint can be recycled. Compared with the roller painting line, it can spray shaped products. After the LED-UV reciprocating spraying machine, the grinding efficiency is higher, thus achieves quick drying, environmentally friendly and energy saving.</a:t>
            </a:r>
            <a:endParaRPr sz="1000" dirty="0">
              <a:solidFill>
                <a:srgbClr val="485766"/>
              </a:solidFill>
              <a:latin typeface="微软雅黑" panose="020B0503020204020204" charset="-122"/>
              <a:ea typeface="微软雅黑" panose="020B0503020204020204" charset="-122"/>
              <a:cs typeface="微软雅黑" panose="020B0503020204020204" charset="-122"/>
            </a:endParaRPr>
          </a:p>
        </p:txBody>
      </p:sp>
      <p:sp>
        <p:nvSpPr>
          <p:cNvPr id="12" name="灯片编号占位符 1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6" name="TextBox 5"/>
          <p:cNvSpPr txBox="1"/>
          <p:nvPr/>
        </p:nvSpPr>
        <p:spPr>
          <a:xfrm>
            <a:off x="2031365" y="371475"/>
            <a:ext cx="2947035" cy="398780"/>
          </a:xfrm>
          <a:prstGeom prst="rect">
            <a:avLst/>
          </a:prstGeom>
          <a:noFill/>
        </p:spPr>
        <p:txBody>
          <a:bodyPr wrap="square" rtlCol="0">
            <a:spAutoFit/>
          </a:bodyPr>
          <a:lstStyle/>
          <a:p>
            <a:r>
              <a:rPr lang="en-US" altLang="zh-CN" sz="2000" b="1" dirty="0" smtClean="0">
                <a:latin typeface="Arial" panose="020B0604020202020204" pitchFamily="34" charset="0"/>
                <a:ea typeface="微软雅黑" panose="020B0503020204020204" charset="-122"/>
                <a:cs typeface="Arial" panose="020B0604020202020204" pitchFamily="34" charset="0"/>
              </a:rPr>
              <a:t>A</a:t>
            </a:r>
            <a:r>
              <a:rPr lang="zh-CN" altLang="en-US" sz="2000" b="1" dirty="0" smtClean="0">
                <a:latin typeface="Arial" panose="020B0604020202020204" pitchFamily="34" charset="0"/>
                <a:ea typeface="微软雅黑" panose="020B0503020204020204" charset="-122"/>
                <a:cs typeface="Arial" panose="020B0604020202020204" pitchFamily="34" charset="0"/>
              </a:rPr>
              <a:t>dvanced </a:t>
            </a:r>
            <a:r>
              <a:rPr lang="en-US" altLang="zh-CN" sz="2000" b="1" dirty="0" smtClean="0">
                <a:latin typeface="Arial" panose="020B0604020202020204" pitchFamily="34" charset="0"/>
                <a:ea typeface="微软雅黑" panose="020B0503020204020204" charset="-122"/>
                <a:cs typeface="Arial" panose="020B0604020202020204" pitchFamily="34" charset="0"/>
              </a:rPr>
              <a:t>E</a:t>
            </a:r>
            <a:r>
              <a:rPr lang="zh-CN" altLang="en-US" sz="2000" b="1" dirty="0" smtClean="0">
                <a:latin typeface="Arial" panose="020B0604020202020204" pitchFamily="34" charset="0"/>
                <a:ea typeface="微软雅黑" panose="020B0503020204020204" charset="-122"/>
                <a:cs typeface="Arial" panose="020B0604020202020204" pitchFamily="34" charset="0"/>
              </a:rPr>
              <a:t>quipment</a:t>
            </a:r>
            <a:endParaRPr lang="zh-CN" altLang="en-US" sz="2000" b="1" dirty="0" smtClean="0">
              <a:latin typeface="Arial" panose="020B0604020202020204" pitchFamily="34" charset="0"/>
              <a:ea typeface="微软雅黑" panose="020B0503020204020204" charset="-122"/>
              <a:cs typeface="Arial" panose="020B0604020202020204" pitchFamily="34" charset="0"/>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SLIDE_MODEL_TYPE" val="numdgm"/>
</p:tagLst>
</file>

<file path=ppt/tags/tag2.xml><?xml version="1.0" encoding="utf-8"?>
<p:tagLst xmlns:p="http://schemas.openxmlformats.org/presentationml/2006/main">
  <p:tag name="KSO_WM_SLIDE_MODEL_TYPE" val="numdg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3146</Words>
  <Application>WPS 演示</Application>
  <PresentationFormat>全屏显示(16:9)</PresentationFormat>
  <Paragraphs>70</Paragraphs>
  <Slides>9</Slides>
  <Notes>2</Notes>
  <HiddenSlides>0</HiddenSlides>
  <MMClips>2</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9</vt:i4>
      </vt:variant>
    </vt:vector>
  </HeadingPairs>
  <TitlesOfParts>
    <vt:vector size="18" baseType="lpstr">
      <vt:lpstr>Arial</vt:lpstr>
      <vt:lpstr>宋体</vt:lpstr>
      <vt:lpstr>Wingdings</vt:lpstr>
      <vt:lpstr>微软雅黑</vt:lpstr>
      <vt:lpstr>方正黑体简体</vt:lpstr>
      <vt:lpstr>黑体</vt:lpstr>
      <vt:lpstr>Calibri</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Nicholas</dc:creator>
  <cp:lastModifiedBy>是胖胖呀</cp:lastModifiedBy>
  <cp:revision>163</cp:revision>
  <dcterms:created xsi:type="dcterms:W3CDTF">2019-06-06T06:21:00Z</dcterms:created>
  <dcterms:modified xsi:type="dcterms:W3CDTF">2019-10-21T10:04:23Z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2052-11.1.0.9098</vt:lpwstr>
  </property>
</Properties>
</file>